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2-L09-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Microplastics in the Food Chain: The Invisible Invasion</a:t>
            </a:r>
          </a:p>
          <a:p>
            <a:pPr algn="ctr">
              <a:defRPr sz="1500" i="1">
                <a:solidFill>
                  <a:srgbClr val="1A1A2E"/>
                </a:solidFill>
              </a:defRPr>
            </a:pPr>
            <a:r>
              <a:t>Modeling Bioaccumulation and Trophic Transfer of Persistent Pollutants</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HS-LS2-6, HS-ESS3-3</a:t>
            </a:r>
          </a:p>
          <a:p>
            <a:pPr algn="r">
              <a:defRPr sz="1200">
                <a:solidFill>
                  <a:srgbClr val="1A1A2E"/>
                </a:solidFill>
              </a:defRPr>
            </a:pPr>
            <a:r>
              <a:t>9th Grade — Level 2: Advanced</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microplastics move through food chains via bioaccumulation and trophic transfer</a:t>
            </a:r>
          </a:p>
          <a:p>
            <a:pPr>
              <a:spcBef>
                <a:spcPts val="800"/>
              </a:spcBef>
              <a:defRPr sz="1600">
                <a:solidFill>
                  <a:srgbClr val="1A1A2E"/>
                </a:solidFill>
              </a:defRPr>
            </a:pPr>
            <a:r>
              <a:t>  *  Analyze the amplification effect where toxin concentration increases at each trophic level</a:t>
            </a:r>
          </a:p>
          <a:p>
            <a:pPr>
              <a:spcBef>
                <a:spcPts val="800"/>
              </a:spcBef>
              <a:defRPr sz="1600">
                <a:solidFill>
                  <a:srgbClr val="1A1A2E"/>
                </a:solidFill>
              </a:defRPr>
            </a:pPr>
            <a:r>
              <a:t>  *  Evaluate how decomposition resistance creates a one-way accumulation problem</a:t>
            </a:r>
          </a:p>
          <a:p>
            <a:pPr>
              <a:spcBef>
                <a:spcPts val="800"/>
              </a:spcBef>
              <a:defRPr sz="1600">
                <a:solidFill>
                  <a:srgbClr val="1A1A2E"/>
                </a:solidFill>
              </a:defRPr>
            </a:pPr>
            <a:r>
              <a:t>  *  Design monitoring and intervention strategies targeting the most effective points in the plastic pathway</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Microplastics</a:t>
            </a:r>
          </a:p>
          <a:p>
            <a:pPr>
              <a:defRPr sz="1300" i="1">
                <a:solidFill>
                  <a:srgbClr val="1A1A2E"/>
                </a:solidFill>
              </a:defRPr>
            </a:pPr>
            <a:r>
              <a:t>     Plastic particles smaller than 5mm resulting from degradation of larger plastics or manufactured as microbeads, persistent in the environment for centuries</a:t>
            </a:r>
          </a:p>
          <a:p>
            <a:pPr>
              <a:spcBef>
                <a:spcPts val="800"/>
              </a:spcBef>
              <a:defRPr sz="1500" b="1">
                <a:solidFill>
                  <a:srgbClr val="0D1B2A"/>
                </a:solidFill>
              </a:defRPr>
            </a:pPr>
            <a:r>
              <a:t>  Bioaccumulation</a:t>
            </a:r>
          </a:p>
          <a:p>
            <a:pPr>
              <a:defRPr sz="1300" i="1">
                <a:solidFill>
                  <a:srgbClr val="1A1A2E"/>
                </a:solidFill>
              </a:defRPr>
            </a:pPr>
            <a:r>
              <a:t>     The progressive buildup of a substance in an organism over time because intake exceeds the rate of excretion or metabolism</a:t>
            </a:r>
          </a:p>
          <a:p>
            <a:pPr>
              <a:spcBef>
                <a:spcPts val="800"/>
              </a:spcBef>
              <a:defRPr sz="1500" b="1">
                <a:solidFill>
                  <a:srgbClr val="0D1B2A"/>
                </a:solidFill>
              </a:defRPr>
            </a:pPr>
            <a:r>
              <a:t>  Trophic Transfer</a:t>
            </a:r>
          </a:p>
          <a:p>
            <a:pPr>
              <a:defRPr sz="1300" i="1">
                <a:solidFill>
                  <a:srgbClr val="1A1A2E"/>
                </a:solidFill>
              </a:defRPr>
            </a:pPr>
            <a:r>
              <a:t>     The movement of accumulated substances from prey to predator, concentrating toxins at higher levels of the food chain</a:t>
            </a:r>
          </a:p>
          <a:p>
            <a:pPr>
              <a:spcBef>
                <a:spcPts val="800"/>
              </a:spcBef>
              <a:defRPr sz="1500" b="1">
                <a:solidFill>
                  <a:srgbClr val="0D1B2A"/>
                </a:solidFill>
              </a:defRPr>
            </a:pPr>
            <a:r>
              <a:t>  Biomagnification</a:t>
            </a:r>
          </a:p>
          <a:p>
            <a:pPr>
              <a:defRPr sz="1300" i="1">
                <a:solidFill>
                  <a:srgbClr val="1A1A2E"/>
                </a:solidFill>
              </a:defRPr>
            </a:pPr>
            <a:r>
              <a:t>     The increasing concentration of a persistent substance at successively higher trophic levels in a food chain</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How does a plastic bag thrown away in Kansas end up inside a fish you eat in California?</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Bioaccumulation and Trophic Transfer of Persistent Pollutants. Today we'll build a MODEL to discover the answer!</a:t>
            </a:r>
          </a:p>
        </p:txBody>
      </p:sp>
      <p:pic>
        <p:nvPicPr>
          <p:cNvPr id="8" name="Picture 7" descr="G09L2-L09-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2-L09-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Plastic Input Rate</a:t>
            </a:r>
          </a:p>
          <a:p>
            <a:pPr>
              <a:spcBef>
                <a:spcPts val="600"/>
              </a:spcBef>
              <a:defRPr sz="1600"/>
            </a:pPr>
            <a:r>
              <a:t>     *  Microplastic Concentration</a:t>
            </a:r>
          </a:p>
          <a:p>
            <a:pPr>
              <a:spcBef>
                <a:spcPts val="600"/>
              </a:spcBef>
              <a:defRPr sz="1600"/>
            </a:pPr>
            <a:r>
              <a:t>     *  Bioaccumulation Factor</a:t>
            </a:r>
          </a:p>
          <a:p>
            <a:pPr>
              <a:spcBef>
                <a:spcPts val="600"/>
              </a:spcBef>
              <a:defRPr sz="1600"/>
            </a:pPr>
            <a:r>
              <a:t>     *  Trophic Transfer</a:t>
            </a:r>
          </a:p>
          <a:p>
            <a:pPr>
              <a:spcBef>
                <a:spcPts val="600"/>
              </a:spcBef>
              <a:defRPr sz="1600"/>
            </a:pPr>
            <a:r>
              <a:t>     *  Marine Organism Health</a:t>
            </a:r>
          </a:p>
          <a:p>
            <a:pPr>
              <a:spcBef>
                <a:spcPts val="600"/>
              </a:spcBef>
              <a:defRPr sz="1600"/>
            </a:pPr>
            <a:r>
              <a:t>     *  Decomposition Rate</a:t>
            </a:r>
          </a:p>
          <a:p>
            <a:pPr>
              <a:spcBef>
                <a:spcPts val="600"/>
              </a:spcBef>
              <a:defRPr sz="1600"/>
            </a:pPr>
            <a:r>
              <a:t>     *  Human Exposure Level</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2-L09-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If Plastic Input Rate stays high and Decomposition Rate is near zero, what happens to Microplastic Concentration over decades? How does Bioaccumulation amplify this at each trophic level? What does this mean for human exposure?</a:t>
            </a:r>
          </a:p>
        </p:txBody>
      </p:sp>
      <p:pic>
        <p:nvPicPr>
          <p:cNvPr id="8" name="Picture 7" descr="G09L2-L09-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Current Trajectory</a:t>
            </a:r>
          </a:p>
          <a:p>
            <a:pPr>
              <a:defRPr sz="1400"/>
            </a:pPr>
            <a:r>
              <a:t>     Maintain current Plastic Input Rate with near-zero Decomposition -- project 50 years forward</a:t>
            </a:r>
          </a:p>
          <a:p>
            <a:pPr>
              <a:spcBef>
                <a:spcPts val="1200"/>
              </a:spcBef>
              <a:defRPr sz="1600" b="1"/>
            </a:pPr>
            <a:r>
              <a:t>Plastic Reduction</a:t>
            </a:r>
          </a:p>
          <a:p>
            <a:pPr>
              <a:defRPr sz="1400"/>
            </a:pPr>
            <a:r>
              <a:t>     Reduce Plastic Input Rate by 50 percent -- observe how slowly concentrations decline due to persistence</a:t>
            </a:r>
          </a:p>
          <a:p>
            <a:pPr>
              <a:spcBef>
                <a:spcPts val="1200"/>
              </a:spcBef>
              <a:defRPr sz="1600" b="1"/>
            </a:pPr>
            <a:r>
              <a:t>Trophic Amplification</a:t>
            </a:r>
          </a:p>
          <a:p>
            <a:pPr>
              <a:defRPr sz="1400"/>
            </a:pPr>
            <a:r>
              <a:t>     Track microplastic concentration from water to plankton to fish to humans -- observe biomagnification at each level</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Microplastic concentration in the environment is essentially a one-way ratchet because decomposition is negligible compared to input</a:t>
            </a:r>
          </a:p>
          <a:p>
            <a:pPr>
              <a:spcBef>
                <a:spcPts val="1000"/>
              </a:spcBef>
              <a:defRPr sz="1500">
                <a:solidFill>
                  <a:srgbClr val="1A1A2E"/>
                </a:solidFill>
              </a:defRPr>
            </a:pPr>
            <a:r>
              <a:t>  *  Bioaccumulation amplifies concentration by 10-100x at each trophic level, meaning top predators carry enormously higher loads</a:t>
            </a:r>
          </a:p>
          <a:p>
            <a:pPr>
              <a:spcBef>
                <a:spcPts val="1000"/>
              </a:spcBef>
              <a:defRPr sz="1500">
                <a:solidFill>
                  <a:srgbClr val="1A1A2E"/>
                </a:solidFill>
              </a:defRPr>
            </a:pPr>
            <a:r>
              <a:t>  *  Reducing plastic input slows but does not reverse the problem because existing plastics persist for centuries</a:t>
            </a:r>
          </a:p>
          <a:p>
            <a:pPr>
              <a:spcBef>
                <a:spcPts val="1000"/>
              </a:spcBef>
              <a:defRPr sz="1500">
                <a:solidFill>
                  <a:srgbClr val="1A1A2E"/>
                </a:solidFill>
              </a:defRPr>
            </a:pPr>
            <a:r>
              <a:t>  *  Human exposure is significant and growing -- the average person ingests a credit card worth of plastic per week</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A plastic bag degrades into microplastics that enter waterways, flow to the ocean, and are ingested by plankton. Small fish eat thousands of plankton, concentrating the plastic. Larger fish eat hundreds of small fish, amplifying further. A tuna at the top of the chain carries millions of times more microplastic than the water around it. When you eat that tuna, you inherit the accumulated plastic from the entire food chain below it. Because plastic does not decompose, this is a one-way accumulation that only gets worse.</a:t>
            </a:r>
          </a:p>
        </p:txBody>
      </p:sp>
      <p:pic>
        <p:nvPicPr>
          <p:cNvPr id="8" name="Picture 7" descr="G09L2-L09-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Microplastic Monitoring and Reduction System</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system that monitors microplastic levels across the food chain and identifies the most cost-effective intervention points.</a:t>
            </a:r>
          </a:p>
          <a:p>
            <a:br/>
            <a:pPr>
              <a:spcBef>
                <a:spcPts val="1000"/>
              </a:spcBef>
              <a:defRPr sz="1600" b="1">
                <a:solidFill>
                  <a:srgbClr val="1A4780"/>
                </a:solidFill>
              </a:defRPr>
            </a:pPr>
            <a:r>
              <a:t>The Challenge:</a:t>
            </a:r>
          </a:p>
          <a:p>
            <a:pPr>
              <a:defRPr sz="1400"/>
            </a:pPr>
            <a:r>
              <a:t>A coastal city's seafood industry is threatened by rising microplastic contamination. Design a monitoring system that tracks plastic from source to plate and a reduction strategy targeting the highest-impact intervention points.</a:t>
            </a:r>
          </a:p>
          <a:p>
            <a:br/>
            <a:pPr>
              <a:spcBef>
                <a:spcPts val="1000"/>
              </a:spcBef>
              <a:defRPr sz="1600" b="1">
                <a:solidFill>
                  <a:srgbClr val="1A4780"/>
                </a:solidFill>
              </a:defRPr>
            </a:pPr>
            <a:r>
              <a:t>Think Like an Engineer:</a:t>
            </a:r>
          </a:p>
          <a:p>
            <a:pPr>
              <a:spcBef>
                <a:spcPts val="400"/>
              </a:spcBef>
              <a:defRPr sz="1300"/>
            </a:pPr>
            <a:r>
              <a:t>     *  Where in the plastic pathway is intervention most effective -- at the source or in the environment?</a:t>
            </a:r>
          </a:p>
          <a:p>
            <a:pPr>
              <a:spcBef>
                <a:spcPts val="400"/>
              </a:spcBef>
              <a:defRPr sz="1300"/>
            </a:pPr>
            <a:r>
              <a:t>     *  How would you monitor microplastic levels at different trophic levels?</a:t>
            </a:r>
          </a:p>
          <a:p>
            <a:pPr>
              <a:spcBef>
                <a:spcPts val="400"/>
              </a:spcBef>
              <a:defRPr sz="1300"/>
            </a:pPr>
            <a:r>
              <a:t>     *  What is the lag time between reducing plastic input and seeing lower levels in seafood?</a:t>
            </a:r>
          </a:p>
        </p:txBody>
      </p:sp>
      <p:pic>
        <p:nvPicPr>
          <p:cNvPr id="7" name="Picture 6" descr="G09L2-L09-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Environmental Toxicologists study how pollutants move through ecosystems and affect organism health, earning $60,000-$115,000/year at EPA, consulting firms, and universities.</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